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sorterViewPr>
    <p:cViewPr>
      <p:scale>
        <a:sx n="100" d="100"/>
        <a:sy n="100" d="100"/>
      </p:scale>
      <p:origin x="0" y="-98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D1915B-7DF4-46CA-9BBF-DB948316B03A}" type="datetimeFigureOut">
              <a:rPr lang="en-IN" smtClean="0"/>
              <a:t>13-04-2020</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9B7452-DF60-4D37-A709-50D6A349624F}" type="slidenum">
              <a:rPr lang="en-IN" smtClean="0"/>
              <a:t>‹#›</a:t>
            </a:fld>
            <a:endParaRPr lang="en-IN"/>
          </a:p>
        </p:txBody>
      </p:sp>
    </p:spTree>
    <p:extLst>
      <p:ext uri="{BB962C8B-B14F-4D97-AF65-F5344CB8AC3E}">
        <p14:creationId xmlns:p14="http://schemas.microsoft.com/office/powerpoint/2010/main" val="3252030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3227EFBA-CF5E-405E-8210-E4A514C58A6E}" type="datetimeFigureOut">
              <a:rPr lang="en-IN" smtClean="0"/>
              <a:t>13-04-2020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81E5ED8-9DF5-4EA0-A7F6-C6CE73CA4A00}" type="slidenum">
              <a:rPr lang="en-IN" smtClean="0"/>
              <a:t>‹#›</a:t>
            </a:fld>
            <a:endParaRPr lang="en-IN"/>
          </a:p>
        </p:txBody>
      </p:sp>
    </p:spTree>
    <p:extLst>
      <p:ext uri="{BB962C8B-B14F-4D97-AF65-F5344CB8AC3E}">
        <p14:creationId xmlns:p14="http://schemas.microsoft.com/office/powerpoint/2010/main" val="33235640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227EFBA-CF5E-405E-8210-E4A514C58A6E}" type="datetimeFigureOut">
              <a:rPr lang="en-IN" smtClean="0"/>
              <a:t>13-04-2020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81E5ED8-9DF5-4EA0-A7F6-C6CE73CA4A00}" type="slidenum">
              <a:rPr lang="en-IN" smtClean="0"/>
              <a:t>‹#›</a:t>
            </a:fld>
            <a:endParaRPr lang="en-IN"/>
          </a:p>
        </p:txBody>
      </p:sp>
    </p:spTree>
    <p:extLst>
      <p:ext uri="{BB962C8B-B14F-4D97-AF65-F5344CB8AC3E}">
        <p14:creationId xmlns:p14="http://schemas.microsoft.com/office/powerpoint/2010/main" val="572141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227EFBA-CF5E-405E-8210-E4A514C58A6E}" type="datetimeFigureOut">
              <a:rPr lang="en-IN" smtClean="0"/>
              <a:t>13-04-2020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81E5ED8-9DF5-4EA0-A7F6-C6CE73CA4A00}" type="slidenum">
              <a:rPr lang="en-IN" smtClean="0"/>
              <a:t>‹#›</a:t>
            </a:fld>
            <a:endParaRPr lang="en-IN"/>
          </a:p>
        </p:txBody>
      </p:sp>
    </p:spTree>
    <p:extLst>
      <p:ext uri="{BB962C8B-B14F-4D97-AF65-F5344CB8AC3E}">
        <p14:creationId xmlns:p14="http://schemas.microsoft.com/office/powerpoint/2010/main" val="2489285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3227EFBA-CF5E-405E-8210-E4A514C58A6E}" type="datetimeFigureOut">
              <a:rPr lang="en-IN" smtClean="0"/>
              <a:t>13-04-2020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81E5ED8-9DF5-4EA0-A7F6-C6CE73CA4A00}" type="slidenum">
              <a:rPr lang="en-IN" smtClean="0"/>
              <a:t>‹#›</a:t>
            </a:fld>
            <a:endParaRPr lang="en-IN"/>
          </a:p>
        </p:txBody>
      </p:sp>
    </p:spTree>
    <p:extLst>
      <p:ext uri="{BB962C8B-B14F-4D97-AF65-F5344CB8AC3E}">
        <p14:creationId xmlns:p14="http://schemas.microsoft.com/office/powerpoint/2010/main" val="3245869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227EFBA-CF5E-405E-8210-E4A514C58A6E}" type="datetimeFigureOut">
              <a:rPr lang="en-IN" smtClean="0"/>
              <a:t>13-04-2020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81E5ED8-9DF5-4EA0-A7F6-C6CE73CA4A00}" type="slidenum">
              <a:rPr lang="en-IN" smtClean="0"/>
              <a:t>‹#›</a:t>
            </a:fld>
            <a:endParaRPr lang="en-IN"/>
          </a:p>
        </p:txBody>
      </p:sp>
    </p:spTree>
    <p:extLst>
      <p:ext uri="{BB962C8B-B14F-4D97-AF65-F5344CB8AC3E}">
        <p14:creationId xmlns:p14="http://schemas.microsoft.com/office/powerpoint/2010/main" val="2555094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3227EFBA-CF5E-405E-8210-E4A514C58A6E}" type="datetimeFigureOut">
              <a:rPr lang="en-IN" smtClean="0"/>
              <a:t>13-04-2020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81E5ED8-9DF5-4EA0-A7F6-C6CE73CA4A00}" type="slidenum">
              <a:rPr lang="en-IN" smtClean="0"/>
              <a:t>‹#›</a:t>
            </a:fld>
            <a:endParaRPr lang="en-IN"/>
          </a:p>
        </p:txBody>
      </p:sp>
    </p:spTree>
    <p:extLst>
      <p:ext uri="{BB962C8B-B14F-4D97-AF65-F5344CB8AC3E}">
        <p14:creationId xmlns:p14="http://schemas.microsoft.com/office/powerpoint/2010/main" val="1997239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3227EFBA-CF5E-405E-8210-E4A514C58A6E}" type="datetimeFigureOut">
              <a:rPr lang="en-IN" smtClean="0"/>
              <a:t>13-04-2020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81E5ED8-9DF5-4EA0-A7F6-C6CE73CA4A00}" type="slidenum">
              <a:rPr lang="en-IN" smtClean="0"/>
              <a:t>‹#›</a:t>
            </a:fld>
            <a:endParaRPr lang="en-IN"/>
          </a:p>
        </p:txBody>
      </p:sp>
    </p:spTree>
    <p:extLst>
      <p:ext uri="{BB962C8B-B14F-4D97-AF65-F5344CB8AC3E}">
        <p14:creationId xmlns:p14="http://schemas.microsoft.com/office/powerpoint/2010/main" val="2904003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3227EFBA-CF5E-405E-8210-E4A514C58A6E}" type="datetimeFigureOut">
              <a:rPr lang="en-IN" smtClean="0"/>
              <a:t>13-04-2020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81E5ED8-9DF5-4EA0-A7F6-C6CE73CA4A00}" type="slidenum">
              <a:rPr lang="en-IN" smtClean="0"/>
              <a:t>‹#›</a:t>
            </a:fld>
            <a:endParaRPr lang="en-IN"/>
          </a:p>
        </p:txBody>
      </p:sp>
    </p:spTree>
    <p:extLst>
      <p:ext uri="{BB962C8B-B14F-4D97-AF65-F5344CB8AC3E}">
        <p14:creationId xmlns:p14="http://schemas.microsoft.com/office/powerpoint/2010/main" val="2198336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27EFBA-CF5E-405E-8210-E4A514C58A6E}" type="datetimeFigureOut">
              <a:rPr lang="en-IN" smtClean="0"/>
              <a:t>13-04-2020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81E5ED8-9DF5-4EA0-A7F6-C6CE73CA4A00}" type="slidenum">
              <a:rPr lang="en-IN" smtClean="0"/>
              <a:t>‹#›</a:t>
            </a:fld>
            <a:endParaRPr lang="en-IN"/>
          </a:p>
        </p:txBody>
      </p:sp>
    </p:spTree>
    <p:extLst>
      <p:ext uri="{BB962C8B-B14F-4D97-AF65-F5344CB8AC3E}">
        <p14:creationId xmlns:p14="http://schemas.microsoft.com/office/powerpoint/2010/main" val="1933308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227EFBA-CF5E-405E-8210-E4A514C58A6E}" type="datetimeFigureOut">
              <a:rPr lang="en-IN" smtClean="0"/>
              <a:t>13-04-2020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81E5ED8-9DF5-4EA0-A7F6-C6CE73CA4A00}" type="slidenum">
              <a:rPr lang="en-IN" smtClean="0"/>
              <a:t>‹#›</a:t>
            </a:fld>
            <a:endParaRPr lang="en-IN"/>
          </a:p>
        </p:txBody>
      </p:sp>
    </p:spTree>
    <p:extLst>
      <p:ext uri="{BB962C8B-B14F-4D97-AF65-F5344CB8AC3E}">
        <p14:creationId xmlns:p14="http://schemas.microsoft.com/office/powerpoint/2010/main" val="2590391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227EFBA-CF5E-405E-8210-E4A514C58A6E}" type="datetimeFigureOut">
              <a:rPr lang="en-IN" smtClean="0"/>
              <a:t>13-04-2020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81E5ED8-9DF5-4EA0-A7F6-C6CE73CA4A00}" type="slidenum">
              <a:rPr lang="en-IN" smtClean="0"/>
              <a:t>‹#›</a:t>
            </a:fld>
            <a:endParaRPr lang="en-IN"/>
          </a:p>
        </p:txBody>
      </p:sp>
    </p:spTree>
    <p:extLst>
      <p:ext uri="{BB962C8B-B14F-4D97-AF65-F5344CB8AC3E}">
        <p14:creationId xmlns:p14="http://schemas.microsoft.com/office/powerpoint/2010/main" val="3219820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27EFBA-CF5E-405E-8210-E4A514C58A6E}" type="datetimeFigureOut">
              <a:rPr lang="en-IN" smtClean="0"/>
              <a:t>13-04-2020</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1E5ED8-9DF5-4EA0-A7F6-C6CE73CA4A00}" type="slidenum">
              <a:rPr lang="en-IN" smtClean="0"/>
              <a:t>‹#›</a:t>
            </a:fld>
            <a:endParaRPr lang="en-IN"/>
          </a:p>
        </p:txBody>
      </p:sp>
    </p:spTree>
    <p:extLst>
      <p:ext uri="{BB962C8B-B14F-4D97-AF65-F5344CB8AC3E}">
        <p14:creationId xmlns:p14="http://schemas.microsoft.com/office/powerpoint/2010/main" val="1141692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7.xml"/><Relationship Id="rId6" Type="http://schemas.openxmlformats.org/officeDocument/2006/relationships/image" Target="../media/image1.jp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hyperlink" Target="https://youtu.be/TG9vtKK-LLw" TargetMode="External"/><Relationship Id="rId2" Type="http://schemas.openxmlformats.org/officeDocument/2006/relationships/image" Target="../media/image3.jpg"/><Relationship Id="rId1" Type="http://schemas.openxmlformats.org/officeDocument/2006/relationships/slideLayout" Target="../slideLayouts/slideLayout7.xml"/><Relationship Id="rId4" Type="http://schemas.openxmlformats.org/officeDocument/2006/relationships/image" Target="../media/image7.jp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Hot-filament_ionization_gauge" TargetMode="External"/><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thinksrs.com/downloads/pdfs/applicationnotes/IG1BAGapp.pdf" TargetMode="External"/><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62545" y="443346"/>
            <a:ext cx="6885710" cy="6617196"/>
          </a:xfrm>
          <a:prstGeom prst="rect">
            <a:avLst/>
          </a:prstGeom>
          <a:noFill/>
        </p:spPr>
        <p:txBody>
          <a:bodyPr wrap="square" rtlCol="0">
            <a:spAutoFit/>
          </a:bodyPr>
          <a:lstStyle/>
          <a:p>
            <a:pPr algn="just"/>
            <a:r>
              <a:rPr lang="en-IN" sz="2800" b="1" u="sng" dirty="0" smtClean="0"/>
              <a:t>Ionization gauges:</a:t>
            </a:r>
            <a:endParaRPr lang="en-IN" dirty="0" smtClean="0"/>
          </a:p>
          <a:p>
            <a:pPr marL="285750" indent="-285750" algn="just">
              <a:buFont typeface="Arial" panose="020B0604020202020204" pitchFamily="34" charset="0"/>
              <a:buChar char="•"/>
            </a:pPr>
            <a:endParaRPr lang="en-IN" dirty="0" smtClean="0"/>
          </a:p>
          <a:p>
            <a:pPr marL="285750" indent="-285750" algn="just">
              <a:buFont typeface="Wingdings" panose="05000000000000000000" pitchFamily="2" charset="2"/>
              <a:buChar char="Ø"/>
            </a:pPr>
            <a:r>
              <a:rPr lang="en-IN" dirty="0" smtClean="0"/>
              <a:t>Indirect, partial pressure gauges.</a:t>
            </a:r>
          </a:p>
          <a:p>
            <a:pPr marL="285750" indent="-285750" algn="just">
              <a:buFont typeface="Wingdings" panose="05000000000000000000" pitchFamily="2" charset="2"/>
              <a:buChar char="Ø"/>
            </a:pPr>
            <a:r>
              <a:rPr lang="en-IN" dirty="0"/>
              <a:t> </a:t>
            </a:r>
            <a:r>
              <a:rPr lang="en-IN" dirty="0" smtClean="0"/>
              <a:t>Wide range from 10</a:t>
            </a:r>
            <a:r>
              <a:rPr lang="en-IN" baseline="30000" dirty="0" smtClean="0"/>
              <a:t>-3</a:t>
            </a:r>
            <a:r>
              <a:rPr lang="en-IN" dirty="0" smtClean="0"/>
              <a:t> T to 10</a:t>
            </a:r>
            <a:r>
              <a:rPr lang="en-IN" baseline="30000" dirty="0" smtClean="0"/>
              <a:t>-13</a:t>
            </a:r>
            <a:r>
              <a:rPr lang="en-IN" dirty="0" smtClean="0"/>
              <a:t> T</a:t>
            </a:r>
          </a:p>
          <a:p>
            <a:pPr marL="285750" indent="-285750" algn="just">
              <a:buFont typeface="Wingdings" panose="05000000000000000000" pitchFamily="2" charset="2"/>
              <a:buChar char="Ø"/>
            </a:pPr>
            <a:r>
              <a:rPr lang="en-IN" dirty="0" smtClean="0"/>
              <a:t> </a:t>
            </a:r>
            <a:r>
              <a:rPr lang="en-IN" dirty="0"/>
              <a:t>Ionization gauges are the most sensitive gauges for very low pressures </a:t>
            </a:r>
            <a:r>
              <a:rPr lang="en-IN" dirty="0" smtClean="0"/>
              <a:t>(High and ultra high vacuum). </a:t>
            </a:r>
          </a:p>
          <a:p>
            <a:pPr marL="285750" indent="-285750" algn="just">
              <a:buFont typeface="Wingdings" panose="05000000000000000000" pitchFamily="2" charset="2"/>
              <a:buChar char="Ø"/>
            </a:pPr>
            <a:r>
              <a:rPr lang="en-IN" dirty="0" smtClean="0"/>
              <a:t>They </a:t>
            </a:r>
            <a:r>
              <a:rPr lang="en-IN" dirty="0"/>
              <a:t>sense pressure indirectly by measuring the </a:t>
            </a:r>
            <a:r>
              <a:rPr lang="en-IN" u="sng" dirty="0"/>
              <a:t>electrical ions produced when the gas is bombarded with electrons.</a:t>
            </a:r>
            <a:r>
              <a:rPr lang="en-IN" dirty="0"/>
              <a:t> Fewer ions will be produced by lower density gases. </a:t>
            </a:r>
            <a:endParaRPr lang="en-IN" dirty="0" smtClean="0"/>
          </a:p>
          <a:p>
            <a:pPr marL="285750" indent="-285750" algn="just">
              <a:buFont typeface="Wingdings" panose="05000000000000000000" pitchFamily="2" charset="2"/>
              <a:buChar char="Ø"/>
            </a:pPr>
            <a:r>
              <a:rPr lang="en-IN" dirty="0" smtClean="0"/>
              <a:t>The </a:t>
            </a:r>
            <a:r>
              <a:rPr lang="en-IN" dirty="0"/>
              <a:t>calibration of an ion gauge is unstable and dependent on the nature of the gases being measured, which is not always known</a:t>
            </a:r>
            <a:r>
              <a:rPr lang="en-IN" dirty="0" smtClean="0"/>
              <a:t>.</a:t>
            </a:r>
          </a:p>
          <a:p>
            <a:pPr marL="285750" indent="-285750" algn="just">
              <a:buFont typeface="Wingdings" panose="05000000000000000000" pitchFamily="2" charset="2"/>
              <a:buChar char="Ø"/>
            </a:pPr>
            <a:r>
              <a:rPr lang="en-IN" dirty="0" smtClean="0"/>
              <a:t> </a:t>
            </a:r>
            <a:r>
              <a:rPr lang="en-IN" dirty="0"/>
              <a:t>They can be calibrated against a</a:t>
            </a:r>
            <a:r>
              <a:rPr lang="en-IN" u="sng" dirty="0"/>
              <a:t> </a:t>
            </a:r>
            <a:r>
              <a:rPr lang="en-IN" u="sng" dirty="0" smtClean="0"/>
              <a:t>McLeod gauge</a:t>
            </a:r>
            <a:r>
              <a:rPr lang="en-IN" dirty="0"/>
              <a:t> </a:t>
            </a:r>
            <a:r>
              <a:rPr lang="en-IN" dirty="0" smtClean="0"/>
              <a:t> which </a:t>
            </a:r>
            <a:r>
              <a:rPr lang="en-IN" dirty="0"/>
              <a:t>is much more stable and independent of gas chemistry.</a:t>
            </a:r>
          </a:p>
          <a:p>
            <a:pPr marL="285750" indent="-285750" algn="just">
              <a:buFont typeface="Wingdings" panose="05000000000000000000" pitchFamily="2" charset="2"/>
              <a:buChar char="Ø"/>
            </a:pPr>
            <a:r>
              <a:rPr lang="en-IN" dirty="0" smtClean="0"/>
              <a:t>Thermionic emission</a:t>
            </a:r>
            <a:r>
              <a:rPr lang="en-IN" dirty="0"/>
              <a:t> generates electrons, which collide with gas atoms and generate positive </a:t>
            </a:r>
            <a:r>
              <a:rPr lang="en-IN" dirty="0" smtClean="0"/>
              <a:t>ions. These ions </a:t>
            </a:r>
            <a:r>
              <a:rPr lang="en-IN" dirty="0"/>
              <a:t>are attracted to a suitably </a:t>
            </a:r>
            <a:r>
              <a:rPr lang="en-IN" dirty="0" smtClean="0"/>
              <a:t>biased</a:t>
            </a:r>
            <a:r>
              <a:rPr lang="en-IN" dirty="0"/>
              <a:t> electrode known as the collector. </a:t>
            </a:r>
            <a:endParaRPr lang="en-IN" dirty="0" smtClean="0"/>
          </a:p>
          <a:p>
            <a:pPr marL="285750" indent="-285750" algn="just">
              <a:buFont typeface="Wingdings" panose="05000000000000000000" pitchFamily="2" charset="2"/>
              <a:buChar char="Ø"/>
            </a:pPr>
            <a:r>
              <a:rPr lang="en-IN" dirty="0" smtClean="0"/>
              <a:t>The </a:t>
            </a:r>
            <a:r>
              <a:rPr lang="en-IN" dirty="0"/>
              <a:t>current in the collector is proportional to the rate of ionization, which is a function of the pressure in the system. Hence, measuring the collector current gives the gas pressure. </a:t>
            </a:r>
            <a:endParaRPr lang="en-IN" dirty="0" smtClean="0"/>
          </a:p>
          <a:p>
            <a:pPr marL="285750" indent="-285750" algn="just">
              <a:buFont typeface="Wingdings" panose="05000000000000000000" pitchFamily="2" charset="2"/>
              <a:buChar char="Ø"/>
            </a:pPr>
            <a:endParaRPr lang="en-IN" dirty="0" smtClean="0"/>
          </a:p>
          <a:p>
            <a:pPr marL="285750" indent="-285750" algn="just">
              <a:buFont typeface="Wingdings" panose="05000000000000000000" pitchFamily="2" charset="2"/>
              <a:buChar char="Ø"/>
            </a:pPr>
            <a:endParaRPr lang="en-IN" dirty="0" smtClean="0"/>
          </a:p>
          <a:p>
            <a:endParaRPr lang="en-IN" dirty="0"/>
          </a:p>
          <a:p>
            <a:endParaRPr lang="en-IN"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99417" y="240145"/>
            <a:ext cx="2731077" cy="3641435"/>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83892" y="4132984"/>
            <a:ext cx="1762125" cy="2600325"/>
          </a:xfrm>
          <a:prstGeom prst="rect">
            <a:avLst/>
          </a:prstGeom>
        </p:spPr>
      </p:pic>
    </p:spTree>
    <p:extLst>
      <p:ext uri="{BB962C8B-B14F-4D97-AF65-F5344CB8AC3E}">
        <p14:creationId xmlns:p14="http://schemas.microsoft.com/office/powerpoint/2010/main" val="23876527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23454" y="429492"/>
            <a:ext cx="10280073" cy="3385542"/>
          </a:xfrm>
          <a:prstGeom prst="rect">
            <a:avLst/>
          </a:prstGeom>
          <a:noFill/>
        </p:spPr>
        <p:txBody>
          <a:bodyPr wrap="square" rtlCol="0">
            <a:spAutoFit/>
          </a:bodyPr>
          <a:lstStyle/>
          <a:p>
            <a:pPr algn="just"/>
            <a:r>
              <a:rPr lang="en-IN" sz="2800" b="1" u="sng" dirty="0" smtClean="0"/>
              <a:t> Types:</a:t>
            </a:r>
          </a:p>
          <a:p>
            <a:pPr algn="just"/>
            <a:r>
              <a:rPr lang="en-IN" sz="2400" dirty="0" smtClean="0"/>
              <a:t> </a:t>
            </a:r>
            <a:r>
              <a:rPr lang="en-IN" dirty="0" smtClean="0"/>
              <a:t>Ionization gauges are divided into following two types based on the method of production of electrons.</a:t>
            </a:r>
          </a:p>
          <a:p>
            <a:pPr algn="just"/>
            <a:r>
              <a:rPr lang="en-IN" dirty="0" smtClean="0"/>
              <a:t> Under these  two types we are going to study following types:</a:t>
            </a:r>
          </a:p>
          <a:p>
            <a:pPr marL="285750" indent="-285750" algn="just">
              <a:buFont typeface="Wingdings" panose="05000000000000000000" pitchFamily="2" charset="2"/>
              <a:buChar char="v"/>
            </a:pPr>
            <a:r>
              <a:rPr lang="en-IN" dirty="0" smtClean="0"/>
              <a:t>Cold cathode ionization gauges.</a:t>
            </a:r>
          </a:p>
          <a:p>
            <a:pPr marL="742950" lvl="1" indent="-285750" algn="just">
              <a:buFont typeface="Arial" panose="020B0604020202020204" pitchFamily="34" charset="0"/>
              <a:buChar char="•"/>
            </a:pPr>
            <a:r>
              <a:rPr lang="en-IN" dirty="0"/>
              <a:t> </a:t>
            </a:r>
            <a:r>
              <a:rPr lang="en-IN" dirty="0" smtClean="0"/>
              <a:t>penning gauge</a:t>
            </a:r>
          </a:p>
          <a:p>
            <a:pPr marL="742950" lvl="1" indent="-285750" algn="just">
              <a:buFont typeface="Arial" panose="020B0604020202020204" pitchFamily="34" charset="0"/>
              <a:buChar char="•"/>
            </a:pPr>
            <a:r>
              <a:rPr lang="en-IN" dirty="0" smtClean="0"/>
              <a:t>Magnetron gauge</a:t>
            </a:r>
          </a:p>
          <a:p>
            <a:pPr marL="742950" lvl="1" indent="-285750" algn="just">
              <a:buFont typeface="Arial" panose="020B0604020202020204" pitchFamily="34" charset="0"/>
              <a:buChar char="•"/>
            </a:pPr>
            <a:r>
              <a:rPr lang="en-IN" dirty="0" smtClean="0"/>
              <a:t>Inverted magnetron gauge</a:t>
            </a:r>
          </a:p>
          <a:p>
            <a:pPr marL="342900" indent="-342900" algn="just">
              <a:buFont typeface="Wingdings" panose="05000000000000000000" pitchFamily="2" charset="2"/>
              <a:buChar char="v"/>
            </a:pPr>
            <a:r>
              <a:rPr lang="en-IN" dirty="0" smtClean="0"/>
              <a:t>Hot cathode ionization gauges.</a:t>
            </a:r>
          </a:p>
          <a:p>
            <a:pPr marL="800100" lvl="1" indent="-342900" algn="just">
              <a:buFont typeface="Arial" panose="020B0604020202020204" pitchFamily="34" charset="0"/>
              <a:buChar char="•"/>
            </a:pPr>
            <a:r>
              <a:rPr lang="en-IN" dirty="0" smtClean="0"/>
              <a:t>Conventional type.</a:t>
            </a:r>
          </a:p>
          <a:p>
            <a:pPr marL="800100" lvl="1" indent="-342900" algn="just">
              <a:buFont typeface="Arial" panose="020B0604020202020204" pitchFamily="34" charset="0"/>
              <a:buChar char="•"/>
            </a:pPr>
            <a:r>
              <a:rPr lang="en-IN" dirty="0" smtClean="0"/>
              <a:t>Bayard </a:t>
            </a:r>
            <a:r>
              <a:rPr lang="en-IN" dirty="0"/>
              <a:t>A</a:t>
            </a:r>
            <a:r>
              <a:rPr lang="en-IN" dirty="0" smtClean="0"/>
              <a:t>lpert gauge</a:t>
            </a:r>
          </a:p>
          <a:p>
            <a:pPr algn="just"/>
            <a:endParaRPr lang="en-IN"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964" y="4105708"/>
            <a:ext cx="2743200" cy="1666875"/>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28109" y="3815034"/>
            <a:ext cx="2299854" cy="206742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63490" y="3861512"/>
            <a:ext cx="2722440" cy="2155265"/>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85930" y="3960632"/>
            <a:ext cx="1336098" cy="1776224"/>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229850" y="3861681"/>
            <a:ext cx="1629641" cy="2172855"/>
          </a:xfrm>
          <a:prstGeom prst="rect">
            <a:avLst/>
          </a:prstGeom>
        </p:spPr>
      </p:pic>
    </p:spTree>
    <p:extLst>
      <p:ext uri="{BB962C8B-B14F-4D97-AF65-F5344CB8AC3E}">
        <p14:creationId xmlns:p14="http://schemas.microsoft.com/office/powerpoint/2010/main" val="12592475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1055" y="318654"/>
            <a:ext cx="5818909" cy="954107"/>
          </a:xfrm>
          <a:prstGeom prst="rect">
            <a:avLst/>
          </a:prstGeom>
          <a:noFill/>
        </p:spPr>
        <p:txBody>
          <a:bodyPr wrap="square" rtlCol="0">
            <a:spAutoFit/>
          </a:bodyPr>
          <a:lstStyle/>
          <a:p>
            <a:r>
              <a:rPr lang="en-IN" sz="2800" b="1" u="sng" dirty="0" smtClean="0"/>
              <a:t>Cold cathode ionization gauges:</a:t>
            </a:r>
          </a:p>
          <a:p>
            <a:r>
              <a:rPr lang="en-IN" sz="2800" b="1" u="sng" dirty="0" smtClean="0"/>
              <a:t>Penning gauge:</a:t>
            </a:r>
            <a:endParaRPr lang="en-IN" sz="2800" b="1" u="sng"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1055" y="1607128"/>
            <a:ext cx="6421938" cy="3902219"/>
          </a:xfrm>
          <a:prstGeom prst="rect">
            <a:avLst/>
          </a:prstGeom>
        </p:spPr>
      </p:pic>
      <p:sp>
        <p:nvSpPr>
          <p:cNvPr id="4" name="TextBox 3"/>
          <p:cNvSpPr txBox="1"/>
          <p:nvPr/>
        </p:nvSpPr>
        <p:spPr>
          <a:xfrm>
            <a:off x="2549236" y="5843714"/>
            <a:ext cx="3131127" cy="369332"/>
          </a:xfrm>
          <a:prstGeom prst="rect">
            <a:avLst/>
          </a:prstGeom>
          <a:noFill/>
        </p:spPr>
        <p:txBody>
          <a:bodyPr wrap="square" rtlCol="0">
            <a:spAutoFit/>
          </a:bodyPr>
          <a:lstStyle/>
          <a:p>
            <a:r>
              <a:rPr lang="en-IN" dirty="0" smtClean="0">
                <a:hlinkClick r:id="rId3"/>
              </a:rPr>
              <a:t>https://youtu.be/TG9vtKK-LLw</a:t>
            </a:r>
            <a:endParaRPr lang="en-IN" dirty="0"/>
          </a:p>
        </p:txBody>
      </p:sp>
      <p:sp>
        <p:nvSpPr>
          <p:cNvPr id="5" name="TextBox 4"/>
          <p:cNvSpPr txBox="1"/>
          <p:nvPr/>
        </p:nvSpPr>
        <p:spPr>
          <a:xfrm>
            <a:off x="8243455" y="1607128"/>
            <a:ext cx="3685309" cy="3139321"/>
          </a:xfrm>
          <a:prstGeom prst="rect">
            <a:avLst/>
          </a:prstGeom>
          <a:noFill/>
        </p:spPr>
        <p:txBody>
          <a:bodyPr wrap="square" rtlCol="0">
            <a:spAutoFit/>
          </a:bodyPr>
          <a:lstStyle/>
          <a:p>
            <a:r>
              <a:rPr lang="en-IN" b="1" u="sng" dirty="0" smtClean="0"/>
              <a:t>Essential points:</a:t>
            </a:r>
          </a:p>
          <a:p>
            <a:pPr marL="285750" indent="-285750">
              <a:buFont typeface="Arial" panose="020B0604020202020204" pitchFamily="34" charset="0"/>
              <a:buChar char="•"/>
            </a:pPr>
            <a:r>
              <a:rPr lang="en-IN" b="1" u="sng" dirty="0"/>
              <a:t> </a:t>
            </a:r>
            <a:r>
              <a:rPr lang="en-IN" dirty="0" smtClean="0"/>
              <a:t>Indirect, partial pressure gauge.</a:t>
            </a:r>
          </a:p>
          <a:p>
            <a:pPr marL="285750" indent="-285750">
              <a:buFont typeface="Arial" panose="020B0604020202020204" pitchFamily="34" charset="0"/>
              <a:buChar char="•"/>
            </a:pPr>
            <a:r>
              <a:rPr lang="en-IN" dirty="0" smtClean="0"/>
              <a:t>Range:10</a:t>
            </a:r>
            <a:r>
              <a:rPr lang="en-IN" baseline="30000" dirty="0" smtClean="0"/>
              <a:t>-3</a:t>
            </a:r>
            <a:r>
              <a:rPr lang="en-IN" dirty="0" smtClean="0"/>
              <a:t> T to 10</a:t>
            </a:r>
            <a:r>
              <a:rPr lang="en-IN" baseline="30000" dirty="0" smtClean="0"/>
              <a:t>-8</a:t>
            </a:r>
            <a:r>
              <a:rPr lang="en-IN" dirty="0" smtClean="0"/>
              <a:t> T.</a:t>
            </a:r>
          </a:p>
          <a:p>
            <a:pPr marL="285750" indent="-285750">
              <a:buFont typeface="Arial" panose="020B0604020202020204" pitchFamily="34" charset="0"/>
              <a:buChar char="•"/>
            </a:pPr>
            <a:r>
              <a:rPr lang="en-IN" dirty="0" smtClean="0"/>
              <a:t>Two cathodes and a central anode.</a:t>
            </a:r>
          </a:p>
          <a:p>
            <a:pPr marL="285750" indent="-285750">
              <a:buFont typeface="Arial" panose="020B0604020202020204" pitchFamily="34" charset="0"/>
              <a:buChar char="•"/>
            </a:pPr>
            <a:r>
              <a:rPr lang="en-IN" dirty="0" smtClean="0"/>
              <a:t>Cold discharge.</a:t>
            </a:r>
          </a:p>
          <a:p>
            <a:pPr marL="285750" indent="-285750">
              <a:buFont typeface="Arial" panose="020B0604020202020204" pitchFamily="34" charset="0"/>
              <a:buChar char="•"/>
            </a:pPr>
            <a:r>
              <a:rPr lang="en-IN" dirty="0" smtClean="0"/>
              <a:t>Role of magnetic field.</a:t>
            </a:r>
          </a:p>
          <a:p>
            <a:pPr marL="285750" indent="-285750">
              <a:buFont typeface="Arial" panose="020B0604020202020204" pitchFamily="34" charset="0"/>
              <a:buChar char="•"/>
            </a:pPr>
            <a:r>
              <a:rPr lang="en-IN" dirty="0" smtClean="0"/>
              <a:t>Ionization current.</a:t>
            </a:r>
          </a:p>
          <a:p>
            <a:pPr marL="285750" indent="-285750">
              <a:buFont typeface="Arial" panose="020B0604020202020204" pitchFamily="34" charset="0"/>
              <a:buChar char="•"/>
            </a:pPr>
            <a:r>
              <a:rPr lang="en-IN" dirty="0" smtClean="0"/>
              <a:t>Calibration curve.</a:t>
            </a:r>
          </a:p>
          <a:p>
            <a:endParaRPr lang="en-IN" dirty="0" smtClean="0"/>
          </a:p>
          <a:p>
            <a:pPr marL="285750" indent="-285750">
              <a:buFont typeface="Arial" panose="020B0604020202020204" pitchFamily="34" charset="0"/>
              <a:buChar char="•"/>
            </a:pPr>
            <a:endParaRPr lang="en-IN" dirty="0"/>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19628" y="4311888"/>
            <a:ext cx="2964007" cy="2394918"/>
          </a:xfrm>
          <a:prstGeom prst="rect">
            <a:avLst/>
          </a:prstGeom>
        </p:spPr>
      </p:pic>
      <p:sp>
        <p:nvSpPr>
          <p:cNvPr id="9" name="Down Arrow 8"/>
          <p:cNvSpPr/>
          <p:nvPr/>
        </p:nvSpPr>
        <p:spPr>
          <a:xfrm>
            <a:off x="9601631" y="4142509"/>
            <a:ext cx="179678" cy="2770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6917628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68036" y="651164"/>
            <a:ext cx="6705600" cy="523220"/>
          </a:xfrm>
          <a:prstGeom prst="rect">
            <a:avLst/>
          </a:prstGeom>
          <a:noFill/>
        </p:spPr>
        <p:txBody>
          <a:bodyPr wrap="square" rtlCol="0">
            <a:spAutoFit/>
          </a:bodyPr>
          <a:lstStyle/>
          <a:p>
            <a:r>
              <a:rPr lang="en-IN" sz="2800" b="1" u="sng" dirty="0" smtClean="0"/>
              <a:t>Magnetron gauge:</a:t>
            </a:r>
            <a:endParaRPr lang="en-IN" sz="2800" b="1" u="sng"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3236" y="1745673"/>
            <a:ext cx="5181600" cy="4136781"/>
          </a:xfrm>
          <a:prstGeom prst="rect">
            <a:avLst/>
          </a:prstGeom>
        </p:spPr>
      </p:pic>
      <p:sp>
        <p:nvSpPr>
          <p:cNvPr id="4" name="TextBox 3"/>
          <p:cNvSpPr txBox="1"/>
          <p:nvPr/>
        </p:nvSpPr>
        <p:spPr>
          <a:xfrm>
            <a:off x="7716983" y="1174384"/>
            <a:ext cx="4059381" cy="3785652"/>
          </a:xfrm>
          <a:prstGeom prst="rect">
            <a:avLst/>
          </a:prstGeom>
          <a:noFill/>
        </p:spPr>
        <p:txBody>
          <a:bodyPr wrap="square" rtlCol="0">
            <a:spAutoFit/>
          </a:bodyPr>
          <a:lstStyle/>
          <a:p>
            <a:r>
              <a:rPr lang="en-IN" sz="2400" b="1" u="sng" dirty="0" smtClean="0"/>
              <a:t>Essential points:</a:t>
            </a:r>
          </a:p>
          <a:p>
            <a:pPr marL="342900" indent="-342900">
              <a:buFont typeface="Arial" panose="020B0604020202020204" pitchFamily="34" charset="0"/>
              <a:buChar char="•"/>
            </a:pPr>
            <a:r>
              <a:rPr lang="en-IN" dirty="0" smtClean="0"/>
              <a:t>Indirect partial  pressure gauge.</a:t>
            </a:r>
          </a:p>
          <a:p>
            <a:pPr marL="342900" indent="-342900">
              <a:buFont typeface="Arial" panose="020B0604020202020204" pitchFamily="34" charset="0"/>
              <a:buChar char="•"/>
            </a:pPr>
            <a:r>
              <a:rPr lang="en-IN" dirty="0" smtClean="0"/>
              <a:t>Range: 10</a:t>
            </a:r>
            <a:r>
              <a:rPr lang="en-IN" baseline="30000" dirty="0" smtClean="0"/>
              <a:t>-2</a:t>
            </a:r>
            <a:r>
              <a:rPr lang="en-IN" dirty="0" smtClean="0"/>
              <a:t> </a:t>
            </a:r>
            <a:r>
              <a:rPr lang="en-IN" dirty="0"/>
              <a:t>T to </a:t>
            </a:r>
            <a:r>
              <a:rPr lang="en-IN" dirty="0" smtClean="0"/>
              <a:t>10</a:t>
            </a:r>
            <a:r>
              <a:rPr lang="en-IN" baseline="30000" dirty="0" smtClean="0"/>
              <a:t>-9</a:t>
            </a:r>
            <a:r>
              <a:rPr lang="en-IN" dirty="0" smtClean="0"/>
              <a:t> </a:t>
            </a:r>
            <a:r>
              <a:rPr lang="en-IN" dirty="0"/>
              <a:t>T.</a:t>
            </a:r>
          </a:p>
          <a:p>
            <a:pPr marL="285750" indent="-285750">
              <a:buFont typeface="Arial" panose="020B0604020202020204" pitchFamily="34" charset="0"/>
              <a:buChar char="•"/>
            </a:pPr>
            <a:r>
              <a:rPr lang="en-IN" dirty="0" smtClean="0"/>
              <a:t>In </a:t>
            </a:r>
            <a:r>
              <a:rPr lang="en-IN" dirty="0"/>
              <a:t>the magnetron </a:t>
            </a:r>
            <a:r>
              <a:rPr lang="en-IN" dirty="0" smtClean="0"/>
              <a:t>gauge, the </a:t>
            </a:r>
            <a:r>
              <a:rPr lang="en-IN" dirty="0"/>
              <a:t>anode is an open cylinder with the cathode on axis and as </a:t>
            </a:r>
            <a:r>
              <a:rPr lang="en-IN" dirty="0" smtClean="0"/>
              <a:t>endplates.</a:t>
            </a:r>
          </a:p>
          <a:p>
            <a:pPr marL="285750" indent="-285750">
              <a:buFont typeface="Arial" panose="020B0604020202020204" pitchFamily="34" charset="0"/>
              <a:buChar char="•"/>
            </a:pPr>
            <a:r>
              <a:rPr lang="en-IN" dirty="0" smtClean="0"/>
              <a:t> The </a:t>
            </a:r>
            <a:r>
              <a:rPr lang="en-IN" dirty="0"/>
              <a:t>end discs of the of the cathode are shielded from high electric fields by two annular rings held at cathode potential. </a:t>
            </a:r>
            <a:endParaRPr lang="en-IN" dirty="0" smtClean="0"/>
          </a:p>
          <a:p>
            <a:pPr marL="285750" indent="-285750">
              <a:buFont typeface="Arial" panose="020B0604020202020204" pitchFamily="34" charset="0"/>
              <a:buChar char="•"/>
            </a:pPr>
            <a:r>
              <a:rPr lang="en-IN" dirty="0"/>
              <a:t>In these gauges the electrons are trapped more efficiently than in the original Penning design. </a:t>
            </a:r>
          </a:p>
        </p:txBody>
      </p:sp>
    </p:spTree>
    <p:extLst>
      <p:ext uri="{BB962C8B-B14F-4D97-AF65-F5344CB8AC3E}">
        <p14:creationId xmlns:p14="http://schemas.microsoft.com/office/powerpoint/2010/main" val="1381025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5855" y="651164"/>
            <a:ext cx="4987636" cy="954107"/>
          </a:xfrm>
          <a:prstGeom prst="rect">
            <a:avLst/>
          </a:prstGeom>
          <a:noFill/>
        </p:spPr>
        <p:txBody>
          <a:bodyPr wrap="square" rtlCol="0">
            <a:spAutoFit/>
          </a:bodyPr>
          <a:lstStyle/>
          <a:p>
            <a:r>
              <a:rPr lang="en-IN" sz="2800" b="1" u="sng" dirty="0" smtClean="0"/>
              <a:t>Inverted magnetron gauge:</a:t>
            </a:r>
          </a:p>
          <a:p>
            <a:endParaRPr lang="en-IN" sz="2800" b="1" u="sng"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962" y="1828936"/>
            <a:ext cx="5867421" cy="4645042"/>
          </a:xfrm>
          <a:prstGeom prst="rect">
            <a:avLst/>
          </a:prstGeom>
        </p:spPr>
      </p:pic>
      <p:sp>
        <p:nvSpPr>
          <p:cNvPr id="4" name="TextBox 3"/>
          <p:cNvSpPr txBox="1"/>
          <p:nvPr/>
        </p:nvSpPr>
        <p:spPr>
          <a:xfrm>
            <a:off x="8298872" y="943551"/>
            <a:ext cx="3172690" cy="5724644"/>
          </a:xfrm>
          <a:prstGeom prst="rect">
            <a:avLst/>
          </a:prstGeom>
          <a:noFill/>
        </p:spPr>
        <p:txBody>
          <a:bodyPr wrap="square" rtlCol="0">
            <a:spAutoFit/>
          </a:bodyPr>
          <a:lstStyle/>
          <a:p>
            <a:r>
              <a:rPr lang="en-IN" sz="2400" b="1" u="sng" dirty="0" smtClean="0"/>
              <a:t>Essential points:</a:t>
            </a:r>
          </a:p>
          <a:p>
            <a:pPr marL="285750" indent="-285750">
              <a:buFont typeface="Arial" panose="020B0604020202020204" pitchFamily="34" charset="0"/>
              <a:buChar char="•"/>
            </a:pPr>
            <a:r>
              <a:rPr lang="en-IN" dirty="0" smtClean="0"/>
              <a:t>Indirect, partial pressure gauges.</a:t>
            </a:r>
          </a:p>
          <a:p>
            <a:pPr marL="285750" indent="-285750">
              <a:buFont typeface="Arial" panose="020B0604020202020204" pitchFamily="34" charset="0"/>
              <a:buChar char="•"/>
            </a:pPr>
            <a:r>
              <a:rPr lang="en-IN" dirty="0" smtClean="0"/>
              <a:t>Range:</a:t>
            </a:r>
            <a:r>
              <a:rPr lang="en-IN" dirty="0"/>
              <a:t>10</a:t>
            </a:r>
            <a:r>
              <a:rPr lang="en-IN" baseline="30000" dirty="0"/>
              <a:t>-2</a:t>
            </a:r>
            <a:r>
              <a:rPr lang="en-IN" dirty="0"/>
              <a:t> T to 10</a:t>
            </a:r>
            <a:r>
              <a:rPr lang="en-IN" baseline="30000" dirty="0"/>
              <a:t>-9</a:t>
            </a:r>
            <a:r>
              <a:rPr lang="en-IN" dirty="0"/>
              <a:t> T</a:t>
            </a:r>
            <a:r>
              <a:rPr lang="en-IN" dirty="0" smtClean="0"/>
              <a:t>.</a:t>
            </a:r>
          </a:p>
          <a:p>
            <a:pPr marL="285750" indent="-285750">
              <a:buFont typeface="Arial" panose="020B0604020202020204" pitchFamily="34" charset="0"/>
              <a:buChar char="•"/>
            </a:pPr>
            <a:r>
              <a:rPr lang="en-IN" dirty="0" smtClean="0"/>
              <a:t>In </a:t>
            </a:r>
            <a:r>
              <a:rPr lang="en-IN" dirty="0"/>
              <a:t>the inverted magnetron </a:t>
            </a:r>
            <a:r>
              <a:rPr lang="en-IN" dirty="0" smtClean="0"/>
              <a:t>gauge the </a:t>
            </a:r>
            <a:r>
              <a:rPr lang="en-IN" dirty="0"/>
              <a:t>anode is a rod in the axis of an almost </a:t>
            </a:r>
            <a:r>
              <a:rPr lang="en-IN" dirty="0" smtClean="0"/>
              <a:t>closed </a:t>
            </a:r>
            <a:r>
              <a:rPr lang="en-IN" dirty="0"/>
              <a:t>cylinder as cathode.</a:t>
            </a:r>
          </a:p>
          <a:p>
            <a:pPr marL="285750" indent="-285750">
              <a:buFont typeface="Arial" panose="020B0604020202020204" pitchFamily="34" charset="0"/>
              <a:buChar char="•"/>
            </a:pPr>
            <a:r>
              <a:rPr lang="en-IN" dirty="0"/>
              <a:t>One of the important features in the inverted magnetron gauge (IMG) is the use of guard rings held at cathode potential to prevent field emission currents from the cathode to the anode. </a:t>
            </a:r>
            <a:endParaRPr lang="en-IN" dirty="0" smtClean="0"/>
          </a:p>
          <a:p>
            <a:pPr marL="285750" indent="-285750">
              <a:buFont typeface="Arial" panose="020B0604020202020204" pitchFamily="34" charset="0"/>
              <a:buChar char="•"/>
            </a:pPr>
            <a:r>
              <a:rPr lang="en-IN" dirty="0" smtClean="0"/>
              <a:t>The </a:t>
            </a:r>
            <a:r>
              <a:rPr lang="en-IN" dirty="0"/>
              <a:t>magnetic field is parallel to the anode axis. This gauge can be operated up to 6 kV with 0.2 Tesla. </a:t>
            </a:r>
          </a:p>
        </p:txBody>
      </p:sp>
    </p:spTree>
    <p:extLst>
      <p:ext uri="{BB962C8B-B14F-4D97-AF65-F5344CB8AC3E}">
        <p14:creationId xmlns:p14="http://schemas.microsoft.com/office/powerpoint/2010/main" val="15268292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16182" y="678873"/>
            <a:ext cx="5195454" cy="892552"/>
          </a:xfrm>
          <a:prstGeom prst="rect">
            <a:avLst/>
          </a:prstGeom>
          <a:noFill/>
        </p:spPr>
        <p:txBody>
          <a:bodyPr wrap="square" rtlCol="0">
            <a:spAutoFit/>
          </a:bodyPr>
          <a:lstStyle/>
          <a:p>
            <a:pPr algn="just"/>
            <a:r>
              <a:rPr lang="en-IN" sz="2800" b="1" u="sng" dirty="0"/>
              <a:t>Hot cathode ionization </a:t>
            </a:r>
            <a:r>
              <a:rPr lang="en-IN" sz="2800" b="1" u="sng" dirty="0" smtClean="0"/>
              <a:t>gauges:</a:t>
            </a:r>
          </a:p>
          <a:p>
            <a:pPr algn="just"/>
            <a:r>
              <a:rPr lang="en-IN" sz="2400" b="1" u="sng" dirty="0" smtClean="0"/>
              <a:t>Conventional type:</a:t>
            </a:r>
            <a:endParaRPr lang="en-IN" sz="2400" b="1" u="sng"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999" y="1820096"/>
            <a:ext cx="3394363" cy="4512505"/>
          </a:xfrm>
          <a:prstGeom prst="rect">
            <a:avLst/>
          </a:prstGeom>
        </p:spPr>
      </p:pic>
      <p:sp>
        <p:nvSpPr>
          <p:cNvPr id="5" name="TextBox 4"/>
          <p:cNvSpPr txBox="1"/>
          <p:nvPr/>
        </p:nvSpPr>
        <p:spPr>
          <a:xfrm>
            <a:off x="5694218" y="1363607"/>
            <a:ext cx="5458691" cy="3508653"/>
          </a:xfrm>
          <a:prstGeom prst="rect">
            <a:avLst/>
          </a:prstGeom>
          <a:noFill/>
        </p:spPr>
        <p:txBody>
          <a:bodyPr wrap="square" rtlCol="0">
            <a:spAutoFit/>
          </a:bodyPr>
          <a:lstStyle/>
          <a:p>
            <a:r>
              <a:rPr lang="en-IN" sz="2400" b="1" u="sng" dirty="0" smtClean="0"/>
              <a:t>Important points</a:t>
            </a:r>
            <a:r>
              <a:rPr lang="en-IN" dirty="0" smtClean="0"/>
              <a:t>: </a:t>
            </a:r>
          </a:p>
          <a:p>
            <a:pPr marL="285750" indent="-285750">
              <a:buFont typeface="Arial" panose="020B0604020202020204" pitchFamily="34" charset="0"/>
              <a:buChar char="•"/>
            </a:pPr>
            <a:r>
              <a:rPr lang="en-IN" dirty="0" smtClean="0"/>
              <a:t>Indirect, partial pressure gauges.</a:t>
            </a:r>
          </a:p>
          <a:p>
            <a:pPr marL="285750" indent="-285750">
              <a:buFont typeface="Arial" panose="020B0604020202020204" pitchFamily="34" charset="0"/>
              <a:buChar char="•"/>
            </a:pPr>
            <a:r>
              <a:rPr lang="en-IN" dirty="0" smtClean="0"/>
              <a:t>Range:10</a:t>
            </a:r>
            <a:r>
              <a:rPr lang="en-IN" baseline="30000" dirty="0" smtClean="0"/>
              <a:t>-3</a:t>
            </a:r>
            <a:r>
              <a:rPr lang="en-IN" dirty="0" smtClean="0"/>
              <a:t> T to 10</a:t>
            </a:r>
            <a:r>
              <a:rPr lang="en-IN" baseline="30000" dirty="0" smtClean="0"/>
              <a:t>-9</a:t>
            </a:r>
            <a:r>
              <a:rPr lang="en-IN" dirty="0" smtClean="0"/>
              <a:t> T.</a:t>
            </a:r>
          </a:p>
          <a:p>
            <a:pPr marL="285750" indent="-285750">
              <a:buFont typeface="Arial" panose="020B0604020202020204" pitchFamily="34" charset="0"/>
              <a:buChar char="•"/>
            </a:pPr>
            <a:r>
              <a:rPr lang="en-IN" dirty="0" smtClean="0"/>
              <a:t>Grid potential: +150V to +300V.</a:t>
            </a:r>
          </a:p>
          <a:p>
            <a:pPr marL="285750" indent="-285750">
              <a:buFont typeface="Arial" panose="020B0604020202020204" pitchFamily="34" charset="0"/>
              <a:buChar char="•"/>
            </a:pPr>
            <a:r>
              <a:rPr lang="en-IN" dirty="0" smtClean="0"/>
              <a:t>Collector Potential: -20V to -50V. </a:t>
            </a:r>
          </a:p>
          <a:p>
            <a:pPr marL="285750" indent="-285750">
              <a:buFont typeface="Arial" panose="020B0604020202020204" pitchFamily="34" charset="0"/>
              <a:buChar char="•"/>
            </a:pPr>
            <a:r>
              <a:rPr lang="en-IN" dirty="0"/>
              <a:t>E</a:t>
            </a:r>
            <a:r>
              <a:rPr lang="en-IN" dirty="0" smtClean="0"/>
              <a:t>mitted electrons possesses a K.E, of around 100eV.</a:t>
            </a:r>
          </a:p>
          <a:p>
            <a:pPr marL="285750" indent="-285750">
              <a:buFont typeface="Arial" panose="020B0604020202020204" pitchFamily="34" charset="0"/>
              <a:buChar char="•"/>
            </a:pPr>
            <a:r>
              <a:rPr lang="en-IN" dirty="0" smtClean="0"/>
              <a:t>The low pressure limit is set by production of X rays in collector anode, which in turn produces more ions.</a:t>
            </a:r>
          </a:p>
          <a:p>
            <a:pPr marL="285750" indent="-285750">
              <a:buFont typeface="Arial" panose="020B0604020202020204" pitchFamily="34" charset="0"/>
              <a:buChar char="•"/>
            </a:pPr>
            <a:r>
              <a:rPr lang="en-IN" dirty="0" smtClean="0"/>
              <a:t>So collector current becomes independent of pressure. </a:t>
            </a:r>
          </a:p>
          <a:p>
            <a:pPr marL="285750" indent="-285750">
              <a:buFont typeface="Arial" panose="020B0604020202020204" pitchFamily="34" charset="0"/>
              <a:buChar char="•"/>
            </a:pPr>
            <a:r>
              <a:rPr lang="en-IN" dirty="0" smtClean="0"/>
              <a:t>High pressure limit at around 10</a:t>
            </a:r>
            <a:r>
              <a:rPr lang="en-IN" baseline="30000" dirty="0" smtClean="0"/>
              <a:t>-2</a:t>
            </a:r>
            <a:r>
              <a:rPr lang="en-IN" dirty="0" smtClean="0"/>
              <a:t> T is set by glow discharge.</a:t>
            </a:r>
            <a:endParaRPr lang="en-IN" dirty="0"/>
          </a:p>
        </p:txBody>
      </p:sp>
      <p:sp>
        <p:nvSpPr>
          <p:cNvPr id="6" name="TextBox 5"/>
          <p:cNvSpPr txBox="1"/>
          <p:nvPr/>
        </p:nvSpPr>
        <p:spPr>
          <a:xfrm>
            <a:off x="1052945" y="6123709"/>
            <a:ext cx="3657600" cy="646331"/>
          </a:xfrm>
          <a:prstGeom prst="rect">
            <a:avLst/>
          </a:prstGeom>
          <a:noFill/>
        </p:spPr>
        <p:txBody>
          <a:bodyPr wrap="square" rtlCol="0">
            <a:spAutoFit/>
          </a:bodyPr>
          <a:lstStyle/>
          <a:p>
            <a:r>
              <a:rPr lang="en-IN" dirty="0" smtClean="0">
                <a:hlinkClick r:id="rId3"/>
              </a:rPr>
              <a:t>https://en.wikipedia.org/wiki/Hot-filament_ionization_gauge</a:t>
            </a:r>
            <a:endParaRPr lang="en-IN" dirty="0"/>
          </a:p>
        </p:txBody>
      </p:sp>
    </p:spTree>
    <p:extLst>
      <p:ext uri="{BB962C8B-B14F-4D97-AF65-F5344CB8AC3E}">
        <p14:creationId xmlns:p14="http://schemas.microsoft.com/office/powerpoint/2010/main" val="32543294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946073" y="4738652"/>
            <a:ext cx="6899563" cy="132172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 name="TextBox 1"/>
          <p:cNvSpPr txBox="1"/>
          <p:nvPr/>
        </p:nvSpPr>
        <p:spPr>
          <a:xfrm>
            <a:off x="762000" y="277091"/>
            <a:ext cx="5555673" cy="523220"/>
          </a:xfrm>
          <a:prstGeom prst="rect">
            <a:avLst/>
          </a:prstGeom>
          <a:noFill/>
        </p:spPr>
        <p:txBody>
          <a:bodyPr wrap="square" rtlCol="0">
            <a:spAutoFit/>
          </a:bodyPr>
          <a:lstStyle/>
          <a:p>
            <a:r>
              <a:rPr lang="en-IN" sz="2800" b="1" u="sng" dirty="0" smtClean="0"/>
              <a:t>Bayard-Alpert gauge:</a:t>
            </a:r>
            <a:endParaRPr lang="en-IN" sz="2800" b="1" u="sng"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6018" y="1166972"/>
            <a:ext cx="2382982" cy="3177310"/>
          </a:xfrm>
          <a:prstGeom prst="rect">
            <a:avLst/>
          </a:prstGeom>
        </p:spPr>
      </p:pic>
      <p:sp>
        <p:nvSpPr>
          <p:cNvPr id="4" name="TextBox 3">
            <a:hlinkClick r:id="rId3"/>
          </p:cNvPr>
          <p:cNvSpPr txBox="1"/>
          <p:nvPr/>
        </p:nvSpPr>
        <p:spPr>
          <a:xfrm>
            <a:off x="346364" y="4530437"/>
            <a:ext cx="3782291" cy="1200329"/>
          </a:xfrm>
          <a:prstGeom prst="rect">
            <a:avLst/>
          </a:prstGeom>
          <a:noFill/>
        </p:spPr>
        <p:txBody>
          <a:bodyPr wrap="square" rtlCol="0">
            <a:spAutoFit/>
          </a:bodyPr>
          <a:lstStyle/>
          <a:p>
            <a:r>
              <a:rPr lang="en-IN" dirty="0" smtClean="0"/>
              <a:t> </a:t>
            </a:r>
            <a:r>
              <a:rPr lang="en-IN" dirty="0" smtClean="0">
                <a:hlinkClick r:id="rId3"/>
              </a:rPr>
              <a:t>https://www.thinksrs.com/downloads/pdfs/applicationnotes/IG1BAGapp.pdf</a:t>
            </a:r>
            <a:endParaRPr lang="en-IN" dirty="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92437" y="825119"/>
            <a:ext cx="8284562" cy="3861016"/>
          </a:xfrm>
          <a:prstGeom prst="rect">
            <a:avLst/>
          </a:prstGeom>
        </p:spPr>
      </p:pic>
      <p:sp>
        <p:nvSpPr>
          <p:cNvPr id="6" name="TextBox 5"/>
          <p:cNvSpPr txBox="1"/>
          <p:nvPr/>
        </p:nvSpPr>
        <p:spPr>
          <a:xfrm>
            <a:off x="4946073" y="4807527"/>
            <a:ext cx="7030926" cy="1200329"/>
          </a:xfrm>
          <a:prstGeom prst="rect">
            <a:avLst/>
          </a:prstGeom>
          <a:noFill/>
        </p:spPr>
        <p:txBody>
          <a:bodyPr wrap="square" rtlCol="0">
            <a:spAutoFit/>
          </a:bodyPr>
          <a:lstStyle/>
          <a:p>
            <a:r>
              <a:rPr lang="en-IN" dirty="0" smtClean="0"/>
              <a:t>In order to push the lower limit further down, the geometry of the gauge is reversed. The modified version is called Bayard-Alpert gauge. Because in this configuration, total area of the collector available for X-ray production is reduced as a result lower limit will be reduced to 10</a:t>
            </a:r>
            <a:r>
              <a:rPr lang="en-IN" baseline="30000" dirty="0" smtClean="0"/>
              <a:t>-13</a:t>
            </a:r>
            <a:r>
              <a:rPr lang="en-IN" dirty="0" smtClean="0"/>
              <a:t> T.</a:t>
            </a:r>
            <a:endParaRPr lang="en-IN" dirty="0"/>
          </a:p>
        </p:txBody>
      </p:sp>
      <p:sp>
        <p:nvSpPr>
          <p:cNvPr id="8" name="Up Arrow 7"/>
          <p:cNvSpPr/>
          <p:nvPr/>
        </p:nvSpPr>
        <p:spPr>
          <a:xfrm>
            <a:off x="9947563" y="4391892"/>
            <a:ext cx="346364" cy="27709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0480399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TotalTime>
  <Words>462</Words>
  <Application>Microsoft Office PowerPoint</Application>
  <PresentationFormat>Widescreen</PresentationFormat>
  <Paragraphs>62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Hewlett-Packard Company</dc:creator>
  <cp:lastModifiedBy>Hewlett-Packard Company</cp:lastModifiedBy>
  <cp:revision>24</cp:revision>
  <dcterms:created xsi:type="dcterms:W3CDTF">2020-04-13T06:33:11Z</dcterms:created>
  <dcterms:modified xsi:type="dcterms:W3CDTF">2020-04-13T13:17:51Z</dcterms:modified>
</cp:coreProperties>
</file>